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embeddedFontLst>
    <p:embeddedFont>
      <p:font typeface="Helvetica Neue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4" roundtripDataSignature="AMtx7mjNlGOEGGov5D+xBr2fGKjtpX4In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regular.fntdata"/><Relationship Id="rId11" Type="http://schemas.openxmlformats.org/officeDocument/2006/relationships/slide" Target="slides/slide6.xml"/><Relationship Id="rId22" Type="http://schemas.openxmlformats.org/officeDocument/2006/relationships/font" Target="fonts/HelveticaNeue-italic.fntdata"/><Relationship Id="rId10" Type="http://schemas.openxmlformats.org/officeDocument/2006/relationships/slide" Target="slides/slide5.xml"/><Relationship Id="rId21" Type="http://schemas.openxmlformats.org/officeDocument/2006/relationships/font" Target="fonts/HelveticaNeue-bold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HelveticaNeue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" name="Google Shape;6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dbcd0e5d1_0_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edbcd0e5d1_0_1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9" name="Google Shape;129;gedbcd0e5d1_0_1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dbcd0e5d1_0_1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edbcd0e5d1_0_1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edbcd0e5d1_0_1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dbcd0e5d1_0_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edbcd0e5d1_0_1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edbcd0e5d1_0_16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dbcd0e5d1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gedbcd0e5d1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dbcd0e5d1_0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gedbcd0e5d1_0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gedbcd0e5d1_0_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dbcd0e5d1_0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gedbcd0e5d1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gedbcd0e5d1_0_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dbcd0e5d1_0_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gedbcd0e5d1_0_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4" name="Google Shape;104;gedbcd0e5d1_0_6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dbcd0e5d1_0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gedbcd0e5d1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gedbcd0e5d1_0_6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1f9f674d4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e1f9f674d4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" name="Google Shape;122;ge1f9f674d4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edbcd0e5d1_0_4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5" name="Google Shape;15;gedbcd0e5d1_0_4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6" name="Google Shape;16;gedbcd0e5d1_0_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edbcd0e5d1_0_39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gedbcd0e5d1_0_39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1" name="Google Shape;51;gedbcd0e5d1_0_3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dbcd0e5d1_0_4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>
  <p:cSld name="TITLE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">
  <p:cSld name="Slide de Título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>
  <p:cSld name="Título e Conteúdo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 1" type="obj">
  <p:cSld name="OBJEC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edbcd0e5d1_0_8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gedbcd0e5d1_0_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edbcd0e5d1_0_1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gedbcd0e5d1_0_1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3" name="Google Shape;23;gedbcd0e5d1_0_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edbcd0e5d1_0_1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6" name="Google Shape;26;gedbcd0e5d1_0_1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gedbcd0e5d1_0_1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gedbcd0e5d1_0_1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edbcd0e5d1_0_20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1" name="Google Shape;31;gedbcd0e5d1_0_2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edbcd0e5d1_0_23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4" name="Google Shape;34;gedbcd0e5d1_0_23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5" name="Google Shape;35;gedbcd0e5d1_0_2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edbcd0e5d1_0_27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8" name="Google Shape;38;gedbcd0e5d1_0_2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edbcd0e5d1_0_30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gedbcd0e5d1_0_30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2" name="Google Shape;42;gedbcd0e5d1_0_30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" name="Google Shape;43;gedbcd0e5d1_0_30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4" name="Google Shape;44;gedbcd0e5d1_0_3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edbcd0e5d1_0_36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7" name="Google Shape;47;gedbcd0e5d1_0_3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edbcd0e5d1_0_0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gedbcd0e5d1_0_0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492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indent="-3492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indent="-3492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indent="-3492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indent="-3492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indent="-3492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indent="-3492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indent="-3492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gedbcd0e5d1_0_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hyperlink" Target="https://drive.google.com/drive/u/0/folders/1Kolm_7qsE60fPf1VwkAd54fCQ5KXzcYT" TargetMode="External"/><Relationship Id="rId6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dbcd0e5d1_0_143"/>
          <p:cNvSpPr txBox="1"/>
          <p:nvPr/>
        </p:nvSpPr>
        <p:spPr>
          <a:xfrm>
            <a:off x="614364" y="1184511"/>
            <a:ext cx="26289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  <a:extLst>
                  <a:ext uri="http://customooxmlschemas.google.com/">
                    <go:slidesCustomData xmlns:go="http://customooxmlschemas.google.com/" textRoundtripDataId="1"/>
                  </a:ext>
                </a:extLst>
              </a:rPr>
              <a:t>REFERÊNCIAS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edbcd0e5d1_0_143"/>
          <p:cNvSpPr txBox="1"/>
          <p:nvPr/>
        </p:nvSpPr>
        <p:spPr>
          <a:xfrm>
            <a:off x="683700" y="1622645"/>
            <a:ext cx="10800000" cy="50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CHONG NJ, AZIZ Z. A Systematic Review of the Efficacy of Centella asiatica for Improvement of the Signs and Symptoms of Chronic Venous Insufficiency.Based Complement Alternat Med. 2013.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COTELLESE R, HU S, BELCARO G, et al. Centella asiatica (Centellicum®) facilitates the regular healing of surgical scars in subjects at high risk of keloids. Minerva Chir.; 73(2):151-156, 2018.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CRAWFORD P. Effectiveness of cinnamon for lowering hemoglobin A1C in patients with type 2 diabetes: a randomized, controlled trial. J Am Board Fam Med. 22(5):507-12. 2009.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DAILY, J.W.; et al. Efficacy of ginger for treating Type 2 diabetes: A systematic review and meta-analysis of randomized clinical trials. Journal of Ethnic Foods, 2 (1): 36 - 43, 2015.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GALLELLI, LUCA. “Escin: a review of its anti-edematous, anti-inflammatory, and venotonic properties.” Drug design, development and therapy. 13: 3425-3437, 2019.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KAPUSTA I, et al. Flavonoids in horse chestnut (Aesculus hippocastanum) seeds and powdered waste water byproducts. J Agric Food Chem; 55: 8485-8490, 2007.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KIMURA Y, et al. Facilitating action of asiaticoside at low doses on burn wound repairand its mechanism. Eur JPharmacol. 2008.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dbcd0e5d1_0_149"/>
          <p:cNvSpPr txBox="1"/>
          <p:nvPr/>
        </p:nvSpPr>
        <p:spPr>
          <a:xfrm>
            <a:off x="614364" y="1184511"/>
            <a:ext cx="26289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  <a:extLst>
                  <a:ext uri="http://customooxmlschemas.google.com/">
                    <go:slidesCustomData xmlns:go="http://customooxmlschemas.google.com/" textRoundtripDataId="2"/>
                  </a:ext>
                </a:extLst>
              </a:rPr>
              <a:t>REFERÊNCIAS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edbcd0e5d1_0_149"/>
          <p:cNvSpPr txBox="1"/>
          <p:nvPr/>
        </p:nvSpPr>
        <p:spPr>
          <a:xfrm>
            <a:off x="683700" y="1622645"/>
            <a:ext cx="10800000" cy="47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KÜÇÜKKURT, INCE, et al. Beneficial effects of Aesculus hippocastanum L. seed extract on the body's own antioxidant defense system on subacute administration. Journal of Ethnopharmacology, 129(1): 18-22, 2010.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LORENZI, H; MATOS, E.J.A. Plantas Medicinais no Brasil – Nativas e exóticas. 2 ed. São Paulo: Instituto Plantarum, 2008.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MIMICA-DUKIC N, eta al. Antimicrobial and antioxidant activities of Melissa officinalis L. (Lamiaceae) essential oil. J Agric Food Chem. 5 de maio de 2004; 52 (9): 2485-9.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MOTA C.M.D., et al. Citral-induced analgesia is associated with increased spinal serotonin, reduced spinal nociceptive signaling, and reduced systemic oxidative stress in arthritis. J Ethnopharmacol. 250:112486, 2019.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MOZAFFARI-KHOSRAVI et al. The effect of ginger powder supplementation on insulin resistance and glycemic indices in patients with type 2 diabetes: a randomized, double-blind, placebo-controlled trial. Complementary Therapies in Medicine, 22 (1): 9 - 16, 2014.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OLIVEIRA, J.B.; et al. In Vitro and In Vivo Antimicrobial Activity of Cymbopogon citratus (DC.) Stapf. Against Staphylococcus spp. Isolated from Newborn Babies in an Intensive Care Unit. Microb Drug Resist. 25 (10): 1490-1496, 2019.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edbcd0e5d1_0_161"/>
          <p:cNvSpPr txBox="1"/>
          <p:nvPr/>
        </p:nvSpPr>
        <p:spPr>
          <a:xfrm>
            <a:off x="614364" y="1184511"/>
            <a:ext cx="26289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  <a:extLst>
                  <a:ext uri="http://customooxmlschemas.google.com/">
                    <go:slidesCustomData xmlns:go="http://customooxmlschemas.google.com/" textRoundtripDataId="3"/>
                  </a:ext>
                </a:extLst>
              </a:rPr>
              <a:t>REFERÊNCIAS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gedbcd0e5d1_0_161"/>
          <p:cNvSpPr txBox="1"/>
          <p:nvPr/>
        </p:nvSpPr>
        <p:spPr>
          <a:xfrm>
            <a:off x="683700" y="1622645"/>
            <a:ext cx="108000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PAOCHAROEN V. The efficacy and side effects of oral Centella asiatica extract for wound healing promotion in diabetic wound patients. J Med Assoc Thai. 93 (7): 166-70, 2010.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PITTLER MH, ERNST E. Horse chestnut seed extract for chronic venous insufficiency. Cochrane Database of Systematic Reviews. 11, 2012.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SAAD, G. et al. (Org.) Fitoterapia contemporânea: tradição e ciência n</a:t>
            </a: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  <a:extLst>
                  <a:ext uri="http://customooxmlschemas.google.com/">
                    <go:slidesCustomData xmlns:go="http://customooxmlschemas.google.com/" textRoundtripDataId="4"/>
                  </a:ext>
                </a:extLst>
              </a:rPr>
              <a:t>a prática c</a:t>
            </a: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línica. Guanabara Koogan, 2ª ed, 2016.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"/>
          <p:cNvSpPr txBox="1"/>
          <p:nvPr/>
        </p:nvSpPr>
        <p:spPr>
          <a:xfrm>
            <a:off x="700042" y="1411097"/>
            <a:ext cx="5200696" cy="39435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Ministério da Saúde</a:t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Secretaria de Atenção Primária à Saúde - SAPS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Departamento de Saúde da Família - DESF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Nacional de Práticas Integrativas e Complementares em Saúde – CNPICS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Secretaria de Gestão do Trabalho e da Educação na Saúde - SGTES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Departamento de Gestão da Educação na Saúde – DEGES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Técnico Executiva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Daniel Miele Amado – CNPICS/DESF/SAPS/MS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Paulo Roberto Sousa Rocha – CNPICS/DESF/SAPS/MS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Joseane Carvalho Costa – Universidade Federal do Sul e Sudeste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 Pará - UNIFESSPA</a:t>
            </a:r>
            <a:endParaRPr/>
          </a:p>
        </p:txBody>
      </p:sp>
      <p:sp>
        <p:nvSpPr>
          <p:cNvPr id="152" name="Google Shape;152;p4"/>
          <p:cNvSpPr/>
          <p:nvPr/>
        </p:nvSpPr>
        <p:spPr>
          <a:xfrm>
            <a:off x="6855671" y="1415421"/>
            <a:ext cx="3071446" cy="2954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Fundação Oswaldo Cruz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Presidente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Nísia Trindade Lima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Chefe de Gabinete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Valcler Rangel Fernandes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Geral – Escritório de Projetos da Presidência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Ana Paula Morgado Carneiro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" name="Google Shape;153;p4"/>
          <p:cNvSpPr/>
          <p:nvPr/>
        </p:nvSpPr>
        <p:spPr>
          <a:xfrm>
            <a:off x="700042" y="204000"/>
            <a:ext cx="2183611" cy="5093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FICHA TÉCNICA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"/>
          <p:cNvSpPr txBox="1"/>
          <p:nvPr/>
        </p:nvSpPr>
        <p:spPr>
          <a:xfrm>
            <a:off x="700043" y="718481"/>
            <a:ext cx="3186158" cy="342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CRÉDITOS DO CURSO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9" name="Google Shape;159;p5"/>
          <p:cNvSpPr/>
          <p:nvPr/>
        </p:nvSpPr>
        <p:spPr>
          <a:xfrm>
            <a:off x="8305802" y="720008"/>
            <a:ext cx="3186156" cy="11648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CRÉDITOS DESTE RECURSO DIDÁTICO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Conteúdo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José Carlos Tavares Carvalho</a:t>
            </a:r>
            <a:endParaRPr/>
          </a:p>
        </p:txBody>
      </p:sp>
      <p:sp>
        <p:nvSpPr>
          <p:cNvPr id="160" name="Google Shape;160;p5"/>
          <p:cNvSpPr/>
          <p:nvPr/>
        </p:nvSpPr>
        <p:spPr>
          <a:xfrm>
            <a:off x="4413736" y="1269128"/>
            <a:ext cx="3186158" cy="4497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Revisão e Acompanhamento Pedagógico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Facilitação para o AVASUS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Andrea Cristina Lovato Ribeiro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Audrey Gonçalves de Souza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Produção Audiovisual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Eduardo Dias Abreu</a:t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Animação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Leudo Lima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Ilustração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Thiago Fagundes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Design Web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Henrique Augusto Queiroz Aragão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Diagramação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Allysson Matias Franco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Design Gráfico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Gabriel Cunha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1" name="Google Shape;161;p5"/>
          <p:cNvSpPr/>
          <p:nvPr/>
        </p:nvSpPr>
        <p:spPr>
          <a:xfrm>
            <a:off x="700042" y="204000"/>
            <a:ext cx="2183611" cy="5093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FICHA TÉCNICA</a:t>
            </a:r>
            <a:endParaRPr/>
          </a:p>
        </p:txBody>
      </p:sp>
      <p:sp>
        <p:nvSpPr>
          <p:cNvPr id="162" name="Google Shape;162;p5"/>
          <p:cNvSpPr txBox="1"/>
          <p:nvPr/>
        </p:nvSpPr>
        <p:spPr>
          <a:xfrm>
            <a:off x="700043" y="1404281"/>
            <a:ext cx="3186158" cy="39435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Geral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Paulo Roberto Sousa Rocha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de Conteúdos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Silvana Cappelleti Nagai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Consultoria e Revisão de Conteúdos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Paulo Roberto Sousa Rocha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Silvana Cappelleti Nagai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Sônia Regina Evangelista Dantas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e Design Educacional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Samuel Brauer Nascimento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Coordenação de Produção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Samuel Brauer Nascimento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Revisão Gramatical/Ortográfica e ABNT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Luciana Barreto Machado Rezende</a:t>
            </a:r>
            <a:endParaRPr b="0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675948" y="1803927"/>
            <a:ext cx="6285000" cy="3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Agradecemos especialmente a Maria Angelica Fiut,  Nutricionista e Fitoterapeuta ,  Presidente da Associação Brasileira de Fitoterapia (ABFIT), coordenadora do Ambulatório de Fitoterapia do Hospital Federal do Andaraí/RJ , coordenadora da Pós-graduação em Fitoterapia na Prática Clínica - ABFIT. Pós-graduada em Nutrição Clínica,   em Fitoterapia Aplicada a Nutrição e em Nutrição Ortomolecular. Formação em Semiologia na Medicina Tradicional Chinesa (MTC) pela elaboração das monografias de plantas medicinais com potencialidades no tratamento de feridas para uso em Nutrição.</a:t>
            </a:r>
            <a:endParaRPr b="0" i="0" sz="16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599751" y="1319450"/>
            <a:ext cx="53385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 </a:t>
            </a: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AGRADECIMENTOS ESPECIAIS</a:t>
            </a:r>
            <a:endParaRPr sz="2000">
              <a:solidFill>
                <a:srgbClr val="783F04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edbcd0e5d1_0_49"/>
          <p:cNvSpPr txBox="1"/>
          <p:nvPr/>
        </p:nvSpPr>
        <p:spPr>
          <a:xfrm>
            <a:off x="599748" y="1803927"/>
            <a:ext cx="6285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Apresentar as monografias de plantas medicinais e fitoterápicos para uso oral no tratamento de feridas.</a:t>
            </a:r>
            <a:endParaRPr b="0" i="0" sz="16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4" name="Google Shape;74;gedbcd0e5d1_0_49"/>
          <p:cNvSpPr txBox="1"/>
          <p:nvPr/>
        </p:nvSpPr>
        <p:spPr>
          <a:xfrm>
            <a:off x="599748" y="3523023"/>
            <a:ext cx="6285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 melhor aproveitamento desta disciplina você deve já ter estudado a Aula 4.1 – Unidade 4 - Etapa 1 - “Aspectos nutricionais relacionados ao tratamento de feridas” e a Aula 1.2 – Plantas Medicinais e Fitoterápicos – Conceitos Básicos – Unidade 1 – Etapa 2.</a:t>
            </a:r>
            <a:endParaRPr b="0" i="0" sz="16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5" name="Google Shape;75;gedbcd0e5d1_0_49"/>
          <p:cNvSpPr txBox="1"/>
          <p:nvPr/>
        </p:nvSpPr>
        <p:spPr>
          <a:xfrm>
            <a:off x="599748" y="1319449"/>
            <a:ext cx="34575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OBJETIVOS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edbcd0e5d1_0_49"/>
          <p:cNvSpPr txBox="1"/>
          <p:nvPr/>
        </p:nvSpPr>
        <p:spPr>
          <a:xfrm>
            <a:off x="599748" y="3073924"/>
            <a:ext cx="49608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PRÉ-REQUISITO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"/>
          <p:cNvSpPr txBox="1"/>
          <p:nvPr/>
        </p:nvSpPr>
        <p:spPr>
          <a:xfrm>
            <a:off x="642610" y="1724356"/>
            <a:ext cx="60912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Nesta aula apresentaremos monografias de plantas medicinais com potencialidades no tratamento de feridas, indicadas para uso oral, que podem ser utilizadas pelo nutricionista, por ser o sistema digestório a via de atuação deste profissional.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Bons Estudos!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2" name="Google Shape;82;p3"/>
          <p:cNvSpPr txBox="1"/>
          <p:nvPr/>
        </p:nvSpPr>
        <p:spPr>
          <a:xfrm>
            <a:off x="628755" y="1324397"/>
            <a:ext cx="4843200" cy="4900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BOAS-VINDAS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dbcd0e5d1_0_82"/>
          <p:cNvSpPr txBox="1"/>
          <p:nvPr/>
        </p:nvSpPr>
        <p:spPr>
          <a:xfrm>
            <a:off x="702603" y="1811048"/>
            <a:ext cx="5393400" cy="43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 plantas medicinais e os fitoterápicos com potencialidades para o tratamento de feridas utilizados pela área da Nutrição são apresentadas no e-book -  Monografias de Plantas Medicinais com Potencialidades para o Tratamento de Feridas -  em capítulo denominado  </a:t>
            </a:r>
            <a:r>
              <a:rPr b="1"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Plantas Medicinais e Fitoterápicos para uso na Nutrição,</a:t>
            </a: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acompanhadas das respectivas monografias. Essas plantas medicinais são administradas por via oral e possuem atividades farmacológicas com ação cicatrizante, estimulantes do tecido conjuntivo, circulatórios, hipoglicemiantes, analgésicos e anti-inflamatórios, quais sejam: </a:t>
            </a:r>
            <a:endParaRPr b="0" i="0" sz="1600" u="none" cap="none" strike="noStrike">
              <a:solidFill>
                <a:srgbClr val="000000"/>
              </a:solidFill>
              <a:highlight>
                <a:srgbClr val="00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9" name="Google Shape;89;gedbcd0e5d1_0_82"/>
          <p:cNvSpPr txBox="1"/>
          <p:nvPr/>
        </p:nvSpPr>
        <p:spPr>
          <a:xfrm>
            <a:off x="638278" y="1334231"/>
            <a:ext cx="91008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PLANTAS MEDICINAIS E FITOTERÁPICOS PARA USO NA NUTRIÇÃO</a:t>
            </a:r>
            <a:endParaRPr/>
          </a:p>
        </p:txBody>
      </p:sp>
      <p:pic>
        <p:nvPicPr>
          <p:cNvPr id="90" name="Google Shape;90;gedbcd0e5d1_0_8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6288950" y="2867591"/>
            <a:ext cx="5903050" cy="38783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gedbcd0e5d1_0_82"/>
          <p:cNvSpPr txBox="1"/>
          <p:nvPr/>
        </p:nvSpPr>
        <p:spPr>
          <a:xfrm>
            <a:off x="5427437" y="6376639"/>
            <a:ext cx="133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Alecrim pimenta</a:t>
            </a:r>
            <a:endParaRPr b="0" i="0" sz="1200" u="none" cap="none" strike="noStrike">
              <a:solidFill>
                <a:srgbClr val="191B2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dbcd0e5d1_0_56"/>
          <p:cNvSpPr txBox="1"/>
          <p:nvPr/>
        </p:nvSpPr>
        <p:spPr>
          <a:xfrm>
            <a:off x="638278" y="2782684"/>
            <a:ext cx="51948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Aesculus hippocastanum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 (Castanha da índia)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Centella asiatica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(L.) Urban. (Centelha)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Zingiber officinale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Roscoe. (Gengibre)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8" name="Google Shape;98;gedbcd0e5d1_0_56"/>
          <p:cNvSpPr txBox="1"/>
          <p:nvPr/>
        </p:nvSpPr>
        <p:spPr>
          <a:xfrm>
            <a:off x="638278" y="1334231"/>
            <a:ext cx="5951100" cy="7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5.1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PLANTAS MEDICINAIS E FITOTERÁPICOS PARA USO NA NUTRIÇÃO</a:t>
            </a:r>
            <a:endParaRPr/>
          </a:p>
        </p:txBody>
      </p:sp>
      <p:pic>
        <p:nvPicPr>
          <p:cNvPr id="99" name="Google Shape;99;gedbcd0e5d1_0_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42000" y="971550"/>
            <a:ext cx="6350000" cy="633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edbcd0e5d1_0_56"/>
          <p:cNvSpPr txBox="1"/>
          <p:nvPr/>
        </p:nvSpPr>
        <p:spPr>
          <a:xfrm>
            <a:off x="7900771" y="6376650"/>
            <a:ext cx="182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Castanha-da-Índia</a:t>
            </a:r>
            <a:endParaRPr b="0" i="0" sz="1200" u="none" cap="none" strike="noStrike">
              <a:solidFill>
                <a:srgbClr val="191B2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edbcd0e5d1_0_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99496" y="0"/>
            <a:ext cx="395020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edbcd0e5d1_0_61"/>
          <p:cNvSpPr txBox="1"/>
          <p:nvPr/>
        </p:nvSpPr>
        <p:spPr>
          <a:xfrm>
            <a:off x="658450" y="2782684"/>
            <a:ext cx="51618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4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Cinnamomum zeylanicum 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Blume. (Canela)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4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Melissa officinalis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L.(Cidreira) 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8358"/>
              </a:buClr>
              <a:buSzPts val="1600"/>
              <a:buFont typeface="Calibri"/>
              <a:buAutoNum type="arabicPeriod" startAt="4"/>
            </a:pPr>
            <a:r>
              <a:rPr b="0" i="1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Cymbopogon citratus</a:t>
            </a:r>
            <a:r>
              <a:rPr b="0" i="0" lang="pt-BR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(DC.) Stapf. (Capim Santo).</a:t>
            </a:r>
            <a:endParaRPr b="0" i="0" sz="1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gedbcd0e5d1_0_61"/>
          <p:cNvSpPr txBox="1"/>
          <p:nvPr/>
        </p:nvSpPr>
        <p:spPr>
          <a:xfrm>
            <a:off x="638278" y="1334231"/>
            <a:ext cx="5951100" cy="7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4.2. PLANTAS MEDICINAIS E FITOTERÁPICOS PARA USO NA NUTRIÇÃO</a:t>
            </a:r>
            <a:endParaRPr/>
          </a:p>
        </p:txBody>
      </p:sp>
      <p:sp>
        <p:nvSpPr>
          <p:cNvPr id="109" name="Google Shape;109;gedbcd0e5d1_0_61"/>
          <p:cNvSpPr txBox="1"/>
          <p:nvPr/>
        </p:nvSpPr>
        <p:spPr>
          <a:xfrm>
            <a:off x="9441687" y="6376639"/>
            <a:ext cx="133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pt-BR" sz="1200">
                <a:solidFill>
                  <a:srgbClr val="191B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Capim-limão</a:t>
            </a:r>
            <a:endParaRPr b="0" i="0" sz="1200" u="none" cap="none" strike="noStrike">
              <a:solidFill>
                <a:srgbClr val="191B2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dbcd0e5d1_0_66"/>
          <p:cNvSpPr txBox="1"/>
          <p:nvPr/>
        </p:nvSpPr>
        <p:spPr>
          <a:xfrm>
            <a:off x="629424" y="2217272"/>
            <a:ext cx="64071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  plantas medicinais apresentadas com suas respectivas  monografias são indicadas para uso oral e na forma farmacêutica em pó, tintura e extratos que auxiliam sobremaneira os usuários em tratamento de feridas. 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Essas plantas medicinais para uso em Nutrição   podem ser indicadas para complementar o tratamento de feridas com plantas medicinais de uso tópico.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6" name="Google Shape;116;gedbcd0e5d1_0_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05447" y="2097450"/>
            <a:ext cx="2937526" cy="413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edbcd0e5d1_0_66"/>
          <p:cNvSpPr txBox="1"/>
          <p:nvPr/>
        </p:nvSpPr>
        <p:spPr>
          <a:xfrm>
            <a:off x="629425" y="1316028"/>
            <a:ext cx="98082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5. PLANTAS MEDICINAIS E FITOTERÁPICOS PARA USO NA NUTRIÇÃO</a:t>
            </a:r>
            <a:endParaRPr sz="2000">
              <a:solidFill>
                <a:srgbClr val="783F04"/>
              </a:solidFill>
            </a:endParaRPr>
          </a:p>
        </p:txBody>
      </p:sp>
      <p:pic>
        <p:nvPicPr>
          <p:cNvPr id="118" name="Google Shape;118;gedbcd0e5d1_0_66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792785" y="5709940"/>
            <a:ext cx="519111" cy="519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1f9f674d4_0_5"/>
          <p:cNvSpPr txBox="1"/>
          <p:nvPr/>
        </p:nvSpPr>
        <p:spPr>
          <a:xfrm>
            <a:off x="614364" y="1184511"/>
            <a:ext cx="26289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1" i="0" lang="pt-BR" sz="2000" u="none" cap="none" strike="noStrike">
                <a:solidFill>
                  <a:srgbClr val="783F04"/>
                </a:solidFill>
                <a:latin typeface="Helvetica Neue"/>
                <a:ea typeface="Helvetica Neue"/>
                <a:cs typeface="Helvetica Neue"/>
                <a:sym typeface="Helvetica Neue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REFERÊNCIAS</a:t>
            </a:r>
            <a:endParaRPr b="0" i="0" sz="2000" u="none" cap="none" strike="noStrike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e1f9f674d4_0_5"/>
          <p:cNvSpPr txBox="1"/>
          <p:nvPr/>
        </p:nvSpPr>
        <p:spPr>
          <a:xfrm>
            <a:off x="683700" y="1622645"/>
            <a:ext cx="10800000" cy="50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ALONSO J.R. Tratado de fitofármacos e nutracêuticos. 1 ed. São Paulo: AC Farmacêutica, 2016.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AL-RAWAF HA, GABR SA, ALGHADIR AH. Molecular Changes in Diabetic Wound Healing following Administration of Vitamin D and Ginger Supplements: Biochemical and Molecular Experimental Study. Evid Based Complement Alternat Med. 2019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ANVISA, BRASIL. Agência Nacional de Vigilância Sanitária. Memento Fitoterápico da Farmacopeia Brasileira. 1ª edição. Brasília: Anvisa, 2016.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ARAUJO, EDILENE MARIA QUEIROZ (ORG), A Síndrome metabólica e suas implicações clínicas. 1 ed. Salvador: Eduned, 2018.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AVOSEH, O; et al. Cymbopogon species; ethnopharmacology, phytochemistry and the pharmacological importance.. Molecules 20: 7438-7453, 2015.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BOUNIHI A, et al. In Vivo Potential Anti-Inflammatory Activity of Melissa officinalis L. Essential Oil. Adv Pharmacol Sci. 2013.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CAMPOS, C.A., et al. Anti-hyperalgesic and anti-inflammatory effects of citral with β-cyclodextrin and hydroxypropyl-β-cyclodextrin inclusion complexes in animal models. Life Sci. 229:139-148, 2019.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2020-04-02T17:05:55Z</dcterms:created>
  <dc:creator>Samuel Brauer</dc:creator>
</cp:coreProperties>
</file>